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1" r:id="rId2"/>
  </p:sldMasterIdLst>
  <p:notesMasterIdLst>
    <p:notesMasterId r:id="rId12"/>
  </p:notesMasterIdLst>
  <p:sldIdLst>
    <p:sldId id="293" r:id="rId3"/>
    <p:sldId id="284" r:id="rId4"/>
    <p:sldId id="285" r:id="rId5"/>
    <p:sldId id="286" r:id="rId6"/>
    <p:sldId id="287" r:id="rId7"/>
    <p:sldId id="288" r:id="rId8"/>
    <p:sldId id="290" r:id="rId9"/>
    <p:sldId id="291" r:id="rId10"/>
    <p:sldId id="294" r:id="rId1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9B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04"/>
    <p:restoredTop sz="75489" autoAdjust="0"/>
  </p:normalViewPr>
  <p:slideViewPr>
    <p:cSldViewPr snapToGrid="0" snapToObjects="1">
      <p:cViewPr varScale="1">
        <p:scale>
          <a:sx n="52" d="100"/>
          <a:sy n="52" d="100"/>
        </p:scale>
        <p:origin x="1356" y="44"/>
      </p:cViewPr>
      <p:guideLst>
        <p:guide orient="horz" pos="2160"/>
        <p:guide pos="3840"/>
      </p:guideLst>
    </p:cSldViewPr>
  </p:slideViewPr>
  <p:notesTextViewPr>
    <p:cViewPr>
      <p:scale>
        <a:sx n="1" d="1"/>
        <a:sy n="1" d="1"/>
      </p:scale>
      <p:origin x="0" y="0"/>
    </p:cViewPr>
  </p:notesTextViewPr>
  <p:sorterViewPr>
    <p:cViewPr>
      <p:scale>
        <a:sx n="130" d="100"/>
        <a:sy n="13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1087EF-0553-42DF-893A-91C634DE6385}" type="datetimeFigureOut">
              <a:rPr lang="nl-NL" smtClean="0"/>
              <a:t>16-3-2020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70F0D5-052A-4191-8EA4-C346C2E5734C}" type="slidenum">
              <a:rPr lang="nl-NL" smtClean="0"/>
              <a:t>‹nr.›</a:t>
            </a:fld>
            <a:endParaRPr lang="nl-NL"/>
          </a:p>
        </p:txBody>
      </p:sp>
    </p:spTree>
    <p:extLst>
      <p:ext uri="{BB962C8B-B14F-4D97-AF65-F5344CB8AC3E}">
        <p14:creationId xmlns:p14="http://schemas.microsoft.com/office/powerpoint/2010/main" val="1548365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4</a:t>
            </a:fld>
            <a:endParaRPr lang="nl-NL"/>
          </a:p>
        </p:txBody>
      </p:sp>
    </p:spTree>
    <p:extLst>
      <p:ext uri="{BB962C8B-B14F-4D97-AF65-F5344CB8AC3E}">
        <p14:creationId xmlns:p14="http://schemas.microsoft.com/office/powerpoint/2010/main" val="8534163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653616"/>
            <a:ext cx="9144000" cy="2387600"/>
          </a:xfrm>
        </p:spPr>
        <p:txBody>
          <a:bodyPr anchor="b">
            <a:normAutofit/>
          </a:bodyPr>
          <a:lstStyle>
            <a:lvl1pPr algn="ctr">
              <a:defRPr sz="7200">
                <a:solidFill>
                  <a:srgbClr val="1F9BDE"/>
                </a:solidFill>
                <a:latin typeface="DIN Condensed" charset="0"/>
                <a:ea typeface="DIN Condensed" charset="0"/>
                <a:cs typeface="DIN Condensed" charset="0"/>
              </a:defRPr>
            </a:lvl1pPr>
          </a:lstStyle>
          <a:p>
            <a:r>
              <a:rPr lang="nl-NL" smtClean="0"/>
              <a:t>Klik om de stijl te bewerken</a:t>
            </a:r>
            <a:endParaRPr lang="nl-NL" dirty="0"/>
          </a:p>
        </p:txBody>
      </p:sp>
      <p:sp>
        <p:nvSpPr>
          <p:cNvPr id="3" name="Ondertitel 2"/>
          <p:cNvSpPr>
            <a:spLocks noGrp="1"/>
          </p:cNvSpPr>
          <p:nvPr>
            <p:ph type="subTitle" idx="1"/>
          </p:nvPr>
        </p:nvSpPr>
        <p:spPr>
          <a:xfrm>
            <a:off x="1524000" y="3133291"/>
            <a:ext cx="9144000" cy="1655762"/>
          </a:xfrm>
        </p:spPr>
        <p:txBody>
          <a:bodyPr/>
          <a:lstStyle>
            <a:lvl1pPr marL="0" indent="0" algn="ctr">
              <a:buNone/>
              <a:defRPr sz="2400" b="0" i="0">
                <a:latin typeface="Avenir Book" charset="0"/>
                <a:ea typeface="Avenir Book" charset="0"/>
                <a:cs typeface="Avenir Book"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dirty="0"/>
          </a:p>
        </p:txBody>
      </p:sp>
      <p:pic>
        <p:nvPicPr>
          <p:cNvPr id="7" name="Afbeelding 6"/>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480029" y="5296636"/>
            <a:ext cx="3252987" cy="922210"/>
          </a:xfrm>
          <a:prstGeom prst="rect">
            <a:avLst/>
          </a:prstGeom>
        </p:spPr>
      </p:pic>
    </p:spTree>
    <p:extLst>
      <p:ext uri="{BB962C8B-B14F-4D97-AF65-F5344CB8AC3E}">
        <p14:creationId xmlns:p14="http://schemas.microsoft.com/office/powerpoint/2010/main" val="59379683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D73C2C0E-B441-429A-A2E5-A434B4231498}" type="datetimeFigureOut">
              <a:rPr lang="nl-NL" smtClean="0"/>
              <a:t>16-3-2020</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2413344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73C2C0E-B441-429A-A2E5-A434B4231498}" type="datetimeFigureOut">
              <a:rPr lang="nl-NL" smtClean="0"/>
              <a:t>16-3-2020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37608465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73C2C0E-B441-429A-A2E5-A434B4231498}" type="datetimeFigureOut">
              <a:rPr lang="nl-NL" smtClean="0"/>
              <a:t>16-3-2020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36410850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73C2C0E-B441-429A-A2E5-A434B4231498}" type="datetimeFigureOut">
              <a:rPr lang="nl-NL" smtClean="0"/>
              <a:t>16-3-2020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33731371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73C2C0E-B441-429A-A2E5-A434B4231498}" type="datetimeFigureOut">
              <a:rPr lang="nl-NL" smtClean="0"/>
              <a:t>16-3-2020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405365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pic>
        <p:nvPicPr>
          <p:cNvPr id="8" name="Afbeelding 7"/>
          <p:cNvPicPr>
            <a:picLocks noChangeAspect="1"/>
          </p:cNvPicPr>
          <p:nvPr userDrawn="1"/>
        </p:nvPicPr>
        <p:blipFill>
          <a:blip r:embed="rId2">
            <a:alphaModFix amt="10000"/>
            <a:extLst>
              <a:ext uri="{28A0092B-C50C-407E-A947-70E740481C1C}">
                <a14:useLocalDpi xmlns:a14="http://schemas.microsoft.com/office/drawing/2010/main"/>
              </a:ext>
            </a:extLst>
          </a:blip>
          <a:stretch>
            <a:fillRect/>
          </a:stretch>
        </p:blipFill>
        <p:spPr>
          <a:xfrm rot="900000">
            <a:off x="8745415" y="3750408"/>
            <a:ext cx="3680069" cy="3680069"/>
          </a:xfrm>
          <a:prstGeom prst="rect">
            <a:avLst/>
          </a:prstGeom>
        </p:spPr>
      </p:pic>
      <p:sp>
        <p:nvSpPr>
          <p:cNvPr id="2" name="Titel 1"/>
          <p:cNvSpPr>
            <a:spLocks noGrp="1"/>
          </p:cNvSpPr>
          <p:nvPr>
            <p:ph type="title"/>
          </p:nvPr>
        </p:nvSpPr>
        <p:spPr/>
        <p:txBody>
          <a:bodyPr>
            <a:normAutofit/>
          </a:bodyPr>
          <a:lstStyle>
            <a:lvl1pPr>
              <a:defRPr sz="4800">
                <a:solidFill>
                  <a:srgbClr val="1F9BDE"/>
                </a:solidFill>
                <a:latin typeface="DIN Condensed" charset="0"/>
                <a:ea typeface="DIN Condensed" charset="0"/>
                <a:cs typeface="DIN Condensed" charset="0"/>
              </a:defRPr>
            </a:lvl1pPr>
          </a:lstStyle>
          <a:p>
            <a:r>
              <a:rPr lang="nl-NL" smtClean="0"/>
              <a:t>Klik om de stijl te bewerken</a:t>
            </a:r>
            <a:endParaRPr lang="nl-NL" dirty="0"/>
          </a:p>
        </p:txBody>
      </p:sp>
      <p:sp>
        <p:nvSpPr>
          <p:cNvPr id="3" name="Tijdelijke aanduiding voor inhoud 2"/>
          <p:cNvSpPr>
            <a:spLocks noGrp="1"/>
          </p:cNvSpPr>
          <p:nvPr>
            <p:ph idx="1"/>
          </p:nvPr>
        </p:nvSpPr>
        <p:spPr/>
        <p:txBody>
          <a:bodyPr/>
          <a:lstStyle>
            <a:lvl1pPr marL="228600" indent="-228600">
              <a:buFont typeface="Wingdings" charset="2"/>
              <a:buChar char="§"/>
              <a:defRPr b="0" i="0">
                <a:latin typeface="Avenir Book" charset="0"/>
                <a:ea typeface="Avenir Book" charset="0"/>
                <a:cs typeface="Avenir Book" charset="0"/>
              </a:defRPr>
            </a:lvl1pPr>
            <a:lvl2pPr marL="685800" indent="-228600">
              <a:buFont typeface="Wingdings" charset="2"/>
              <a:buChar char="§"/>
              <a:defRPr b="0" i="0">
                <a:latin typeface="Avenir Book" charset="0"/>
                <a:ea typeface="Avenir Book" charset="0"/>
                <a:cs typeface="Avenir Book" charset="0"/>
              </a:defRPr>
            </a:lvl2pPr>
            <a:lvl3pPr marL="1143000" indent="-228600">
              <a:buFont typeface="Wingdings" charset="2"/>
              <a:buChar char="§"/>
              <a:defRPr b="0" i="0">
                <a:latin typeface="Avenir Book" charset="0"/>
                <a:ea typeface="Avenir Book" charset="0"/>
                <a:cs typeface="Avenir Book" charset="0"/>
              </a:defRPr>
            </a:lvl3pPr>
            <a:lvl4pPr marL="1600200" indent="-228600">
              <a:buFont typeface="Wingdings" charset="2"/>
              <a:buChar char="§"/>
              <a:defRPr b="0" i="0">
                <a:latin typeface="Avenir Book" charset="0"/>
                <a:ea typeface="Avenir Book" charset="0"/>
                <a:cs typeface="Avenir Book" charset="0"/>
              </a:defRPr>
            </a:lvl4pPr>
            <a:lvl5pPr marL="2057400" indent="-228600">
              <a:buFont typeface="Wingdings" charset="2"/>
              <a:buChar char="§"/>
              <a:defRPr b="0" i="0">
                <a:latin typeface="Avenir Book" charset="0"/>
                <a:ea typeface="Avenir Book" charset="0"/>
                <a:cs typeface="Avenir Book" charset="0"/>
              </a:defRPr>
            </a:lvl5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10"/>
          </p:nvPr>
        </p:nvSpPr>
        <p:spPr/>
        <p:txBody>
          <a:bodyPr/>
          <a:lstStyle>
            <a:lvl1pPr>
              <a:defRPr/>
            </a:lvl1pPr>
          </a:lstStyle>
          <a:p>
            <a:r>
              <a:rPr lang="nl-NL" dirty="0" smtClean="0"/>
              <a:t>Titel Kenniskiem</a:t>
            </a:r>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lvl1pPr>
              <a:defRPr/>
            </a:lvl1pPr>
          </a:lstStyle>
          <a:p>
            <a:r>
              <a:rPr lang="nl-NL" dirty="0" smtClean="0"/>
              <a:t>Titel Hoofdstuk</a:t>
            </a:r>
            <a:endParaRPr lang="nl-NL" dirty="0"/>
          </a:p>
        </p:txBody>
      </p:sp>
      <p:sp>
        <p:nvSpPr>
          <p:cNvPr id="11" name="Tijdelijke aanduiding voor tekst 10"/>
          <p:cNvSpPr>
            <a:spLocks noGrp="1"/>
          </p:cNvSpPr>
          <p:nvPr>
            <p:ph type="body" sz="quarter" idx="13" hasCustomPrompt="1"/>
          </p:nvPr>
        </p:nvSpPr>
        <p:spPr>
          <a:xfrm>
            <a:off x="838200" y="6356350"/>
            <a:ext cx="2743200" cy="365125"/>
          </a:xfrm>
        </p:spPr>
        <p:txBody>
          <a:bodyPr>
            <a:noAutofit/>
          </a:bodyPr>
          <a:lstStyle>
            <a:lvl1pPr marL="0" indent="0">
              <a:buNone/>
              <a:defRPr sz="1400">
                <a:solidFill>
                  <a:srgbClr val="1F9BDE"/>
                </a:solidFill>
              </a:defRPr>
            </a:lvl1pPr>
          </a:lstStyle>
          <a:p>
            <a:pPr lvl="0"/>
            <a:r>
              <a:rPr lang="nl-NL" dirty="0" smtClean="0"/>
              <a:t>Titel Kenniskiem</a:t>
            </a:r>
            <a:endParaRPr lang="nl-NL" dirty="0"/>
          </a:p>
        </p:txBody>
      </p:sp>
      <p:sp>
        <p:nvSpPr>
          <p:cNvPr id="13" name="Tijdelijke aanduiding voor tekst 12"/>
          <p:cNvSpPr>
            <a:spLocks noGrp="1"/>
          </p:cNvSpPr>
          <p:nvPr>
            <p:ph type="body" sz="quarter" idx="14" hasCustomPrompt="1"/>
          </p:nvPr>
        </p:nvSpPr>
        <p:spPr>
          <a:xfrm>
            <a:off x="8610600" y="6356350"/>
            <a:ext cx="2743200" cy="365125"/>
          </a:xfrm>
        </p:spPr>
        <p:txBody>
          <a:bodyPr>
            <a:normAutofit/>
          </a:bodyPr>
          <a:lstStyle>
            <a:lvl1pPr marL="0" indent="0" algn="r">
              <a:buNone/>
              <a:defRPr sz="1400">
                <a:solidFill>
                  <a:srgbClr val="1F9BDE"/>
                </a:solidFill>
              </a:defRPr>
            </a:lvl1pPr>
          </a:lstStyle>
          <a:p>
            <a:pPr lvl="0"/>
            <a:r>
              <a:rPr lang="nl-NL" dirty="0" smtClean="0"/>
              <a:t>Titel hoofdstuk</a:t>
            </a:r>
            <a:endParaRPr lang="nl-NL" dirty="0"/>
          </a:p>
        </p:txBody>
      </p:sp>
    </p:spTree>
    <p:extLst>
      <p:ext uri="{BB962C8B-B14F-4D97-AF65-F5344CB8AC3E}">
        <p14:creationId xmlns:p14="http://schemas.microsoft.com/office/powerpoint/2010/main" val="58681420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1_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82A9F91F-B9C7-41D4-A43E-BA4B52778E1D}" type="datetimeFigureOut">
              <a:rPr lang="nl-NL" smtClean="0"/>
              <a:t>16-3-2020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2F46659-6C06-4401-AFCF-34AC10F31E9D}" type="slidenum">
              <a:rPr lang="nl-NL" smtClean="0"/>
              <a:t>‹nr.›</a:t>
            </a:fld>
            <a:endParaRPr lang="nl-NL"/>
          </a:p>
        </p:txBody>
      </p:sp>
    </p:spTree>
    <p:extLst>
      <p:ext uri="{BB962C8B-B14F-4D97-AF65-F5344CB8AC3E}">
        <p14:creationId xmlns:p14="http://schemas.microsoft.com/office/powerpoint/2010/main" val="1500308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D73C2C0E-B441-429A-A2E5-A434B4231498}" type="datetimeFigureOut">
              <a:rPr lang="nl-NL" smtClean="0"/>
              <a:t>16-3-2020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2061220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73C2C0E-B441-429A-A2E5-A434B4231498}" type="datetimeFigureOut">
              <a:rPr lang="nl-NL" smtClean="0"/>
              <a:t>16-3-2020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1026208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D73C2C0E-B441-429A-A2E5-A434B4231498}" type="datetimeFigureOut">
              <a:rPr lang="nl-NL" smtClean="0"/>
              <a:t>16-3-2020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2137473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D73C2C0E-B441-429A-A2E5-A434B4231498}" type="datetimeFigureOut">
              <a:rPr lang="nl-NL" smtClean="0"/>
              <a:t>16-3-2020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1483070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D73C2C0E-B441-429A-A2E5-A434B4231498}" type="datetimeFigureOut">
              <a:rPr lang="nl-NL" smtClean="0"/>
              <a:t>16-3-2020</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2117139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D73C2C0E-B441-429A-A2E5-A434B4231498}" type="datetimeFigureOut">
              <a:rPr lang="nl-NL" smtClean="0"/>
              <a:t>16-3-2020</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6977702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image" Target="../media/image1.png"/><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Titelstijl van model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ABFA54-F40C-8041-B70B-973F0B56D9B8}" type="datetimeFigureOut">
              <a:rPr lang="nl-NL" smtClean="0"/>
              <a:t>16-3-2020</a:t>
            </a:fld>
            <a:endParaRPr lang="nl-NL" dirty="0"/>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dirty="0"/>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312C79-C462-234E-A35C-93AED18ADBCE}" type="slidenum">
              <a:rPr lang="nl-NL" smtClean="0"/>
              <a:t>‹nr.›</a:t>
            </a:fld>
            <a:endParaRPr lang="nl-NL"/>
          </a:p>
        </p:txBody>
      </p:sp>
    </p:spTree>
    <p:extLst>
      <p:ext uri="{BB962C8B-B14F-4D97-AF65-F5344CB8AC3E}">
        <p14:creationId xmlns:p14="http://schemas.microsoft.com/office/powerpoint/2010/main" val="7812404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3" r:id="rId3"/>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C2C0E-B441-429A-A2E5-A434B4231498}" type="datetimeFigureOut">
              <a:rPr lang="nl-NL" smtClean="0"/>
              <a:t>16-3-2020</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E8CCB8-0802-4FCC-A2D6-CAC58A356F53}" type="slidenum">
              <a:rPr lang="nl-NL" smtClean="0"/>
              <a:t>‹nr.›</a:t>
            </a:fld>
            <a:endParaRPr lang="nl-NL"/>
          </a:p>
        </p:txBody>
      </p:sp>
    </p:spTree>
    <p:extLst>
      <p:ext uri="{BB962C8B-B14F-4D97-AF65-F5344CB8AC3E}">
        <p14:creationId xmlns:p14="http://schemas.microsoft.com/office/powerpoint/2010/main" val="3960459861"/>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v=U22lWJ0Pu9s"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2335729" y="1912253"/>
            <a:ext cx="7905549" cy="1938992"/>
          </a:xfrm>
          <a:prstGeom prst="rect">
            <a:avLst/>
          </a:prstGeom>
        </p:spPr>
        <p:txBody>
          <a:bodyPr wrap="square">
            <a:spAutoFit/>
          </a:bodyPr>
          <a:lstStyle/>
          <a:p>
            <a:pPr algn="ctr"/>
            <a:r>
              <a:rPr lang="en-US" sz="6000" dirty="0" err="1"/>
              <a:t>Voeren</a:t>
            </a:r>
            <a:r>
              <a:rPr lang="en-US" sz="6000" dirty="0"/>
              <a:t> </a:t>
            </a:r>
            <a:r>
              <a:rPr lang="en-US" sz="6000" dirty="0" err="1"/>
              <a:t>en</a:t>
            </a:r>
            <a:r>
              <a:rPr lang="en-US" sz="6000" dirty="0"/>
              <a:t> </a:t>
            </a:r>
            <a:r>
              <a:rPr lang="en-US" sz="6000" dirty="0" err="1"/>
              <a:t>verzorgen</a:t>
            </a:r>
            <a:r>
              <a:rPr lang="en-US" sz="6000" dirty="0"/>
              <a:t/>
            </a:r>
            <a:br>
              <a:rPr lang="en-US" sz="6000" dirty="0"/>
            </a:br>
            <a:r>
              <a:rPr lang="en-US" sz="6000" dirty="0" err="1"/>
              <a:t>Periode</a:t>
            </a:r>
            <a:r>
              <a:rPr lang="en-US" sz="6000" dirty="0"/>
              <a:t> 4</a:t>
            </a:r>
            <a:endParaRPr lang="nl-NL" sz="6000" dirty="0"/>
          </a:p>
        </p:txBody>
      </p:sp>
      <p:sp>
        <p:nvSpPr>
          <p:cNvPr id="7" name="Rechthoek 6"/>
          <p:cNvSpPr/>
          <p:nvPr/>
        </p:nvSpPr>
        <p:spPr>
          <a:xfrm>
            <a:off x="5415197" y="4446601"/>
            <a:ext cx="2899069" cy="646331"/>
          </a:xfrm>
          <a:prstGeom prst="rect">
            <a:avLst/>
          </a:prstGeom>
        </p:spPr>
        <p:txBody>
          <a:bodyPr wrap="square">
            <a:spAutoFit/>
          </a:bodyPr>
          <a:lstStyle/>
          <a:p>
            <a:r>
              <a:rPr lang="nl-NL" sz="3600" b="1" dirty="0" smtClean="0"/>
              <a:t>Rundvee</a:t>
            </a:r>
            <a:endParaRPr lang="en-US" sz="3600" b="1" dirty="0"/>
          </a:p>
        </p:txBody>
      </p:sp>
    </p:spTree>
    <p:extLst>
      <p:ext uri="{BB962C8B-B14F-4D97-AF65-F5344CB8AC3E}">
        <p14:creationId xmlns:p14="http://schemas.microsoft.com/office/powerpoint/2010/main" val="4018267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4000" dirty="0">
                <a:latin typeface="DIN Condensed" charset="0"/>
                <a:ea typeface="DIN Condensed" charset="0"/>
                <a:cs typeface="DIN Condensed" charset="0"/>
              </a:rPr>
              <a:t>Domesticatie</a:t>
            </a:r>
          </a:p>
        </p:txBody>
      </p:sp>
      <p:sp>
        <p:nvSpPr>
          <p:cNvPr id="3" name="Tijdelijke aanduiding voor inhoud 2"/>
          <p:cNvSpPr>
            <a:spLocks noGrp="1"/>
          </p:cNvSpPr>
          <p:nvPr>
            <p:ph idx="1"/>
          </p:nvPr>
        </p:nvSpPr>
        <p:spPr/>
        <p:txBody>
          <a:bodyPr/>
          <a:lstStyle/>
          <a:p>
            <a:r>
              <a:rPr lang="nl-NL" dirty="0"/>
              <a:t>Onze voorouders hebben vele duizenden jaren geleden de wilde koe tam gemaakt(gedomesticeerd). </a:t>
            </a:r>
            <a:endParaRPr lang="nl-NL" dirty="0" smtClean="0"/>
          </a:p>
          <a:p>
            <a:pPr lvl="1"/>
            <a:r>
              <a:rPr lang="nl-NL" dirty="0" smtClean="0"/>
              <a:t>Wilde </a:t>
            </a:r>
            <a:r>
              <a:rPr lang="nl-NL" smtClean="0"/>
              <a:t>koeien vangen </a:t>
            </a:r>
            <a:r>
              <a:rPr lang="nl-NL" dirty="0" smtClean="0"/>
              <a:t>en die zelf voeren en verzorgen</a:t>
            </a:r>
          </a:p>
          <a:p>
            <a:pPr lvl="1"/>
            <a:r>
              <a:rPr lang="nl-NL" dirty="0" smtClean="0"/>
              <a:t>Meest tamme dieren mee verder fokken</a:t>
            </a:r>
          </a:p>
          <a:p>
            <a:pPr lvl="1"/>
            <a:r>
              <a:rPr lang="nl-NL" dirty="0" smtClean="0"/>
              <a:t>Herders hielden toezicht tijdens het grazen</a:t>
            </a:r>
          </a:p>
          <a:p>
            <a:pPr lvl="1"/>
            <a:endParaRPr lang="nl-NL" dirty="0"/>
          </a:p>
          <a:p>
            <a:r>
              <a:rPr lang="nl-NL" dirty="0" smtClean="0"/>
              <a:t>9500 jaar voor Christus</a:t>
            </a:r>
          </a:p>
          <a:p>
            <a:endParaRPr lang="nl-NL" dirty="0"/>
          </a:p>
          <a:p>
            <a:r>
              <a:rPr lang="nl-NL" i="1" dirty="0"/>
              <a:t>De wilde voorouders van het rund zijn inmiddels uitgestorven. In 1627 werd in Polen het laatste rund, de </a:t>
            </a:r>
            <a:r>
              <a:rPr lang="nl-NL" i="1" dirty="0" err="1"/>
              <a:t>Auroch</a:t>
            </a:r>
            <a:r>
              <a:rPr lang="nl-NL" i="1" dirty="0"/>
              <a:t>, afgeschoten. </a:t>
            </a:r>
          </a:p>
          <a:p>
            <a:endParaRPr lang="nl-NL" dirty="0"/>
          </a:p>
        </p:txBody>
      </p:sp>
    </p:spTree>
    <p:extLst>
      <p:ext uri="{BB962C8B-B14F-4D97-AF65-F5344CB8AC3E}">
        <p14:creationId xmlns:p14="http://schemas.microsoft.com/office/powerpoint/2010/main" val="434799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4000" dirty="0">
                <a:latin typeface="DIN Condensed" charset="0"/>
                <a:ea typeface="DIN Condensed" charset="0"/>
                <a:cs typeface="DIN Condensed" charset="0"/>
              </a:rPr>
              <a:t>Specialisatie</a:t>
            </a:r>
          </a:p>
        </p:txBody>
      </p:sp>
      <p:sp>
        <p:nvSpPr>
          <p:cNvPr id="3" name="Tijdelijke aanduiding voor inhoud 2"/>
          <p:cNvSpPr>
            <a:spLocks noGrp="1"/>
          </p:cNvSpPr>
          <p:nvPr>
            <p:ph idx="1"/>
          </p:nvPr>
        </p:nvSpPr>
        <p:spPr/>
        <p:txBody>
          <a:bodyPr/>
          <a:lstStyle/>
          <a:p>
            <a:r>
              <a:rPr lang="nl-NL" dirty="0" smtClean="0"/>
              <a:t>Melk</a:t>
            </a:r>
          </a:p>
          <a:p>
            <a:r>
              <a:rPr lang="nl-NL" dirty="0" smtClean="0"/>
              <a:t>Vlees</a:t>
            </a:r>
          </a:p>
          <a:p>
            <a:r>
              <a:rPr lang="nl-NL" dirty="0" smtClean="0"/>
              <a:t>Begrazing en natuurbeheer</a:t>
            </a:r>
            <a:endParaRPr lang="nl-NL" dirty="0"/>
          </a:p>
        </p:txBody>
      </p:sp>
    </p:spTree>
    <p:extLst>
      <p:ext uri="{BB962C8B-B14F-4D97-AF65-F5344CB8AC3E}">
        <p14:creationId xmlns:p14="http://schemas.microsoft.com/office/powerpoint/2010/main" val="22304276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4000" dirty="0">
                <a:latin typeface="DIN Condensed" charset="0"/>
                <a:ea typeface="DIN Condensed" charset="0"/>
                <a:cs typeface="DIN Condensed" charset="0"/>
              </a:rPr>
              <a:t>Specialisatie</a:t>
            </a:r>
            <a:r>
              <a:rPr lang="nl-NL" dirty="0" smtClean="0"/>
              <a:t> </a:t>
            </a:r>
            <a:r>
              <a:rPr lang="nl-NL" sz="4000" dirty="0">
                <a:latin typeface="DIN Condensed" charset="0"/>
                <a:ea typeface="DIN Condensed" charset="0"/>
                <a:cs typeface="DIN Condensed" charset="0"/>
              </a:rPr>
              <a:t>melk</a:t>
            </a:r>
          </a:p>
        </p:txBody>
      </p:sp>
      <p:sp>
        <p:nvSpPr>
          <p:cNvPr id="3" name="Tijdelijke aanduiding voor inhoud 2"/>
          <p:cNvSpPr>
            <a:spLocks noGrp="1"/>
          </p:cNvSpPr>
          <p:nvPr>
            <p:ph idx="1"/>
          </p:nvPr>
        </p:nvSpPr>
        <p:spPr>
          <a:xfrm>
            <a:off x="182880" y="1825625"/>
            <a:ext cx="11170920" cy="4351338"/>
          </a:xfrm>
        </p:spPr>
        <p:txBody>
          <a:bodyPr/>
          <a:lstStyle/>
          <a:p>
            <a:r>
              <a:rPr lang="nl-NL" dirty="0"/>
              <a:t>In het midden van de achttiende eeuw kochten buitenlanders Nederlandse koeien. Deze koeien stonden ook toen al bekend om hun goede melkgift. De Nederlandse fokkers hadden de gewoonte alleen kalfjes aan te houden van koeien die veel melk gaven</a:t>
            </a:r>
            <a:r>
              <a:rPr lang="nl-NL" dirty="0" smtClean="0"/>
              <a:t>.</a:t>
            </a:r>
          </a:p>
          <a:p>
            <a:endParaRPr lang="nl-NL" dirty="0"/>
          </a:p>
          <a:p>
            <a:r>
              <a:rPr lang="nl-NL" dirty="0"/>
              <a:t>Vanaf 1880 werd vooral gefokt </a:t>
            </a:r>
            <a:r>
              <a:rPr lang="nl-NL" dirty="0" smtClean="0"/>
              <a:t>met:</a:t>
            </a:r>
          </a:p>
          <a:p>
            <a:pPr lvl="1"/>
            <a:r>
              <a:rPr lang="nl-NL" dirty="0" smtClean="0"/>
              <a:t>Zwartbont </a:t>
            </a:r>
            <a:r>
              <a:rPr lang="nl-NL" dirty="0"/>
              <a:t>Fries Hollands, met Maas-, Rijn- en IJsselkoeien (MRIJ) en met de zwarte en rode Groninger Blaarkop. </a:t>
            </a:r>
            <a:endParaRPr lang="nl-NL" dirty="0" smtClean="0"/>
          </a:p>
          <a:p>
            <a:pPr lvl="1"/>
            <a:r>
              <a:rPr lang="nl-NL" dirty="0" smtClean="0"/>
              <a:t>Die </a:t>
            </a:r>
            <a:r>
              <a:rPr lang="nl-NL" dirty="0"/>
              <a:t>gaven veel melk én ze hadden veel </a:t>
            </a:r>
            <a:r>
              <a:rPr lang="nl-NL" dirty="0" smtClean="0"/>
              <a:t>vlees</a:t>
            </a:r>
            <a:r>
              <a:rPr lang="nl-NL" dirty="0"/>
              <a:t> </a:t>
            </a:r>
            <a:r>
              <a:rPr lang="nl-NL" dirty="0" smtClean="0">
                <a:sym typeface="Wingdings" panose="05000000000000000000" pitchFamily="2" charset="2"/>
              </a:rPr>
              <a:t> </a:t>
            </a:r>
            <a:r>
              <a:rPr lang="nl-NL" u="sng" dirty="0" smtClean="0">
                <a:sym typeface="Wingdings" panose="05000000000000000000" pitchFamily="2" charset="2"/>
              </a:rPr>
              <a:t>dubbeldoeltype</a:t>
            </a:r>
            <a:endParaRPr lang="nl-NL" u="sng" dirty="0"/>
          </a:p>
        </p:txBody>
      </p:sp>
      <p:pic>
        <p:nvPicPr>
          <p:cNvPr id="4" name="Afbeelding 3"/>
          <p:cNvPicPr>
            <a:picLocks noChangeAspect="1"/>
          </p:cNvPicPr>
          <p:nvPr/>
        </p:nvPicPr>
        <p:blipFill>
          <a:blip r:embed="rId3"/>
          <a:stretch>
            <a:fillRect/>
          </a:stretch>
        </p:blipFill>
        <p:spPr>
          <a:xfrm>
            <a:off x="9424607" y="4858438"/>
            <a:ext cx="2767393" cy="1999561"/>
          </a:xfrm>
          <a:prstGeom prst="rect">
            <a:avLst/>
          </a:prstGeom>
        </p:spPr>
      </p:pic>
      <p:sp>
        <p:nvSpPr>
          <p:cNvPr id="5" name="Tekstvak 4"/>
          <p:cNvSpPr txBox="1"/>
          <p:nvPr/>
        </p:nvSpPr>
        <p:spPr>
          <a:xfrm>
            <a:off x="11492770" y="4489106"/>
            <a:ext cx="699230" cy="369332"/>
          </a:xfrm>
          <a:prstGeom prst="rect">
            <a:avLst/>
          </a:prstGeom>
          <a:noFill/>
        </p:spPr>
        <p:txBody>
          <a:bodyPr wrap="none" rtlCol="0">
            <a:spAutoFit/>
          </a:bodyPr>
          <a:lstStyle/>
          <a:p>
            <a:r>
              <a:rPr lang="nl-NL" dirty="0" smtClean="0"/>
              <a:t>MRIJ</a:t>
            </a:r>
            <a:endParaRPr lang="nl-NL" dirty="0"/>
          </a:p>
        </p:txBody>
      </p:sp>
    </p:spTree>
    <p:extLst>
      <p:ext uri="{BB962C8B-B14F-4D97-AF65-F5344CB8AC3E}">
        <p14:creationId xmlns:p14="http://schemas.microsoft.com/office/powerpoint/2010/main" val="10996750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4000" dirty="0">
                <a:latin typeface="DIN Condensed" charset="0"/>
                <a:ea typeface="DIN Condensed" charset="0"/>
                <a:cs typeface="DIN Condensed" charset="0"/>
              </a:rPr>
              <a:t>Dubbeldoel</a:t>
            </a:r>
          </a:p>
        </p:txBody>
      </p:sp>
      <p:pic>
        <p:nvPicPr>
          <p:cNvPr id="4" name="Tijdelijke aanduiding voor inhoud 3"/>
          <p:cNvPicPr>
            <a:picLocks noGrp="1"/>
          </p:cNvPicPr>
          <p:nvPr>
            <p:ph idx="1"/>
          </p:nvPr>
        </p:nvPicPr>
        <p:blipFill>
          <a:blip r:embed="rId2"/>
          <a:stretch>
            <a:fillRect/>
          </a:stretch>
        </p:blipFill>
        <p:spPr>
          <a:xfrm>
            <a:off x="1500188" y="3026569"/>
            <a:ext cx="8153400" cy="2247900"/>
          </a:xfrm>
          <a:prstGeom prst="rect">
            <a:avLst/>
          </a:prstGeom>
        </p:spPr>
      </p:pic>
    </p:spTree>
    <p:extLst>
      <p:ext uri="{BB962C8B-B14F-4D97-AF65-F5344CB8AC3E}">
        <p14:creationId xmlns:p14="http://schemas.microsoft.com/office/powerpoint/2010/main" val="15248147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4000" dirty="0">
                <a:latin typeface="DIN Condensed" charset="0"/>
                <a:ea typeface="DIN Condensed" charset="0"/>
                <a:cs typeface="DIN Condensed" charset="0"/>
              </a:rPr>
              <a:t>Specialisatie</a:t>
            </a:r>
            <a:r>
              <a:rPr lang="nl-NL" dirty="0" smtClean="0"/>
              <a:t> </a:t>
            </a:r>
            <a:r>
              <a:rPr lang="nl-NL" sz="4000" dirty="0">
                <a:latin typeface="DIN Condensed" charset="0"/>
                <a:ea typeface="DIN Condensed" charset="0"/>
                <a:cs typeface="DIN Condensed" charset="0"/>
              </a:rPr>
              <a:t>vlees</a:t>
            </a:r>
          </a:p>
        </p:txBody>
      </p:sp>
      <p:sp>
        <p:nvSpPr>
          <p:cNvPr id="3" name="Tijdelijke aanduiding voor inhoud 2"/>
          <p:cNvSpPr>
            <a:spLocks noGrp="1"/>
          </p:cNvSpPr>
          <p:nvPr>
            <p:ph idx="1"/>
          </p:nvPr>
        </p:nvSpPr>
        <p:spPr/>
        <p:txBody>
          <a:bodyPr/>
          <a:lstStyle/>
          <a:p>
            <a:pPr marL="457200" indent="-457200">
              <a:buFont typeface="+mj-lt"/>
              <a:buAutoNum type="arabicPeriod"/>
            </a:pPr>
            <a:r>
              <a:rPr lang="nl-NL" dirty="0" smtClean="0"/>
              <a:t>In </a:t>
            </a:r>
            <a:r>
              <a:rPr lang="nl-NL" dirty="0"/>
              <a:t>de eerste plaats levert de melkveestapel koeien die niet meer gemolken worden voor de slacht. </a:t>
            </a:r>
            <a:endParaRPr lang="nl-NL" dirty="0" smtClean="0"/>
          </a:p>
          <a:p>
            <a:pPr marL="457200" indent="-457200">
              <a:buFont typeface="+mj-lt"/>
              <a:buAutoNum type="arabicPeriod"/>
            </a:pPr>
            <a:r>
              <a:rPr lang="nl-NL" dirty="0" smtClean="0"/>
              <a:t>In </a:t>
            </a:r>
            <a:r>
              <a:rPr lang="nl-NL" dirty="0"/>
              <a:t>de tweede plaats zijn er de kalveren die niet nodig zijn voor de vervanging in de melkveestapel</a:t>
            </a:r>
            <a:r>
              <a:rPr lang="nl-NL" dirty="0" smtClean="0"/>
              <a:t>.</a:t>
            </a:r>
          </a:p>
          <a:p>
            <a:pPr marL="457200" indent="-457200">
              <a:buFont typeface="+mj-lt"/>
              <a:buAutoNum type="arabicPeriod"/>
            </a:pPr>
            <a:r>
              <a:rPr lang="nl-NL" dirty="0"/>
              <a:t>Ten derde zijn er de kalveren met een heel goede aanleg voor vleesproductie, bijvoorbeeld de kruising tussen een melkkoe en een </a:t>
            </a:r>
            <a:r>
              <a:rPr lang="nl-NL" dirty="0" smtClean="0"/>
              <a:t>vleesrasstier.</a:t>
            </a:r>
          </a:p>
          <a:p>
            <a:pPr marL="457200" indent="-457200">
              <a:buFont typeface="+mj-lt"/>
              <a:buAutoNum type="arabicPeriod"/>
            </a:pPr>
            <a:endParaRPr lang="nl-NL" dirty="0"/>
          </a:p>
          <a:p>
            <a:pPr marL="0" indent="0">
              <a:buNone/>
            </a:pPr>
            <a:r>
              <a:rPr lang="nl-NL" dirty="0" smtClean="0"/>
              <a:t>Voorbeeld: Aberdeen </a:t>
            </a:r>
            <a:r>
              <a:rPr lang="nl-NL" dirty="0"/>
              <a:t>Angus en </a:t>
            </a:r>
            <a:r>
              <a:rPr lang="nl-NL" dirty="0" err="1"/>
              <a:t>Hereford</a:t>
            </a:r>
            <a:r>
              <a:rPr lang="nl-NL" dirty="0"/>
              <a:t> </a:t>
            </a:r>
          </a:p>
        </p:txBody>
      </p:sp>
    </p:spTree>
    <p:extLst>
      <p:ext uri="{BB962C8B-B14F-4D97-AF65-F5344CB8AC3E}">
        <p14:creationId xmlns:p14="http://schemas.microsoft.com/office/powerpoint/2010/main" val="42264134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a:latin typeface="DIN Condensed" charset="0"/>
                <a:ea typeface="DIN Condensed" charset="0"/>
                <a:cs typeface="DIN Condensed" charset="0"/>
              </a:rPr>
              <a:t>Specialisatie begrazing en </a:t>
            </a:r>
            <a:r>
              <a:rPr lang="nl-NL" sz="4000" dirty="0" smtClean="0">
                <a:latin typeface="DIN Condensed" charset="0"/>
                <a:ea typeface="DIN Condensed" charset="0"/>
                <a:cs typeface="DIN Condensed" charset="0"/>
              </a:rPr>
              <a:t/>
            </a:r>
            <a:br>
              <a:rPr lang="nl-NL" sz="4000" dirty="0" smtClean="0">
                <a:latin typeface="DIN Condensed" charset="0"/>
                <a:ea typeface="DIN Condensed" charset="0"/>
                <a:cs typeface="DIN Condensed" charset="0"/>
              </a:rPr>
            </a:br>
            <a:r>
              <a:rPr lang="nl-NL" sz="4000" dirty="0" smtClean="0">
                <a:latin typeface="DIN Condensed" charset="0"/>
                <a:ea typeface="DIN Condensed" charset="0"/>
                <a:cs typeface="DIN Condensed" charset="0"/>
              </a:rPr>
              <a:t>natuurbeheer</a:t>
            </a:r>
            <a:endParaRPr lang="nl-NL" sz="4000" dirty="0">
              <a:latin typeface="DIN Condensed" charset="0"/>
              <a:ea typeface="DIN Condensed" charset="0"/>
              <a:cs typeface="DIN Condensed" charset="0"/>
            </a:endParaRPr>
          </a:p>
        </p:txBody>
      </p:sp>
      <p:sp>
        <p:nvSpPr>
          <p:cNvPr id="3" name="Tijdelijke aanduiding voor inhoud 2"/>
          <p:cNvSpPr>
            <a:spLocks noGrp="1"/>
          </p:cNvSpPr>
          <p:nvPr>
            <p:ph idx="1"/>
          </p:nvPr>
        </p:nvSpPr>
        <p:spPr/>
        <p:txBody>
          <a:bodyPr>
            <a:normAutofit lnSpcReduction="10000"/>
          </a:bodyPr>
          <a:lstStyle/>
          <a:p>
            <a:r>
              <a:rPr lang="nl-NL" dirty="0" smtClean="0"/>
              <a:t>Hobbyisten/organisaties die hun land laten onderhouden door runderen.</a:t>
            </a:r>
          </a:p>
          <a:p>
            <a:r>
              <a:rPr lang="nl-NL" dirty="0"/>
              <a:t>Ze kunnen grote hoeveelheden gras eten en houden ook andere planten en </a:t>
            </a:r>
            <a:r>
              <a:rPr lang="nl-NL" dirty="0" smtClean="0"/>
              <a:t>struiken </a:t>
            </a:r>
            <a:r>
              <a:rPr lang="nl-NL" dirty="0"/>
              <a:t>kort. </a:t>
            </a:r>
            <a:endParaRPr lang="nl-NL" dirty="0" smtClean="0"/>
          </a:p>
          <a:p>
            <a:r>
              <a:rPr lang="nl-NL" dirty="0" smtClean="0"/>
              <a:t>Ze moeten flinke vetreserves hebben om in de winter buiten te blijven. </a:t>
            </a:r>
            <a:endParaRPr lang="nl-NL" dirty="0"/>
          </a:p>
          <a:p>
            <a:endParaRPr lang="nl-NL" dirty="0" smtClean="0"/>
          </a:p>
          <a:p>
            <a:endParaRPr lang="nl-NL" dirty="0"/>
          </a:p>
          <a:p>
            <a:pPr marL="0" indent="0">
              <a:buNone/>
            </a:pPr>
            <a:r>
              <a:rPr lang="nl-NL" dirty="0" smtClean="0"/>
              <a:t>Voorbeeld: </a:t>
            </a:r>
            <a:r>
              <a:rPr lang="nl-NL" dirty="0"/>
              <a:t>Schotse Hooglanders, </a:t>
            </a:r>
            <a:r>
              <a:rPr lang="nl-NL" dirty="0" err="1"/>
              <a:t>Herefords</a:t>
            </a:r>
            <a:r>
              <a:rPr lang="nl-NL" dirty="0"/>
              <a:t>, Aberdeen Angus en de </a:t>
            </a:r>
            <a:r>
              <a:rPr lang="nl-NL" dirty="0" err="1"/>
              <a:t>Belted</a:t>
            </a:r>
            <a:r>
              <a:rPr lang="nl-NL" dirty="0"/>
              <a:t> Galloway </a:t>
            </a:r>
          </a:p>
        </p:txBody>
      </p:sp>
    </p:spTree>
    <p:extLst>
      <p:ext uri="{BB962C8B-B14F-4D97-AF65-F5344CB8AC3E}">
        <p14:creationId xmlns:p14="http://schemas.microsoft.com/office/powerpoint/2010/main" val="35602654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a:latin typeface="DIN Condensed" charset="0"/>
                <a:ea typeface="DIN Condensed" charset="0"/>
                <a:cs typeface="DIN Condensed" charset="0"/>
              </a:rPr>
              <a:t>Biologisch melkveebedrijf </a:t>
            </a:r>
            <a:r>
              <a:rPr lang="nl-NL" sz="4000" dirty="0" smtClean="0">
                <a:latin typeface="DIN Condensed" charset="0"/>
                <a:ea typeface="DIN Condensed" charset="0"/>
                <a:cs typeface="DIN Condensed" charset="0"/>
              </a:rPr>
              <a:t/>
            </a:r>
            <a:br>
              <a:rPr lang="nl-NL" sz="4000" dirty="0" smtClean="0">
                <a:latin typeface="DIN Condensed" charset="0"/>
                <a:ea typeface="DIN Condensed" charset="0"/>
                <a:cs typeface="DIN Condensed" charset="0"/>
              </a:rPr>
            </a:br>
            <a:r>
              <a:rPr lang="nl-NL" sz="4000" dirty="0" smtClean="0">
                <a:latin typeface="DIN Condensed" charset="0"/>
                <a:ea typeface="DIN Condensed" charset="0"/>
                <a:cs typeface="DIN Condensed" charset="0"/>
              </a:rPr>
              <a:t>Pelleboer</a:t>
            </a:r>
            <a:endParaRPr lang="nl-NL" sz="4000" dirty="0">
              <a:latin typeface="DIN Condensed" charset="0"/>
              <a:ea typeface="DIN Condensed" charset="0"/>
              <a:cs typeface="DIN Condensed" charset="0"/>
            </a:endParaRPr>
          </a:p>
        </p:txBody>
      </p:sp>
      <p:sp>
        <p:nvSpPr>
          <p:cNvPr id="3" name="Tijdelijke aanduiding voor inhoud 2"/>
          <p:cNvSpPr>
            <a:spLocks noGrp="1"/>
          </p:cNvSpPr>
          <p:nvPr>
            <p:ph idx="1"/>
          </p:nvPr>
        </p:nvSpPr>
        <p:spPr/>
        <p:txBody>
          <a:bodyPr/>
          <a:lstStyle/>
          <a:p>
            <a:r>
              <a:rPr lang="nl-NL" dirty="0">
                <a:hlinkClick r:id="rId2"/>
              </a:rPr>
              <a:t>https://</a:t>
            </a:r>
            <a:r>
              <a:rPr lang="nl-NL" dirty="0" smtClean="0">
                <a:hlinkClick r:id="rId2"/>
              </a:rPr>
              <a:t>www.youtube.com/watch?v=U22lWJ0Pu9s</a:t>
            </a:r>
            <a:r>
              <a:rPr lang="nl-NL" dirty="0" smtClean="0"/>
              <a:t> </a:t>
            </a:r>
          </a:p>
          <a:p>
            <a:endParaRPr lang="nl-NL" dirty="0"/>
          </a:p>
          <a:p>
            <a:endParaRPr lang="nl-NL" dirty="0" smtClean="0"/>
          </a:p>
          <a:p>
            <a:endParaRPr lang="nl-NL" dirty="0" smtClean="0"/>
          </a:p>
          <a:p>
            <a:endParaRPr lang="nl-NL" dirty="0"/>
          </a:p>
        </p:txBody>
      </p:sp>
    </p:spTree>
    <p:extLst>
      <p:ext uri="{BB962C8B-B14F-4D97-AF65-F5344CB8AC3E}">
        <p14:creationId xmlns:p14="http://schemas.microsoft.com/office/powerpoint/2010/main" val="23537032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Aan de slag</a:t>
            </a:r>
            <a:endParaRPr lang="nl-NL" dirty="0"/>
          </a:p>
        </p:txBody>
      </p:sp>
      <p:sp>
        <p:nvSpPr>
          <p:cNvPr id="3" name="Tijdelijke aanduiding voor inhoud 2"/>
          <p:cNvSpPr>
            <a:spLocks noGrp="1"/>
          </p:cNvSpPr>
          <p:nvPr>
            <p:ph idx="1"/>
          </p:nvPr>
        </p:nvSpPr>
        <p:spPr/>
        <p:txBody>
          <a:bodyPr/>
          <a:lstStyle/>
          <a:p>
            <a:r>
              <a:rPr lang="nl-NL" dirty="0" smtClean="0"/>
              <a:t>Maak de opdrachten van rundvee</a:t>
            </a:r>
          </a:p>
          <a:p>
            <a:r>
              <a:rPr lang="nl-NL" dirty="0" smtClean="0"/>
              <a:t>Oefen de rassen </a:t>
            </a:r>
            <a:r>
              <a:rPr lang="nl-NL" smtClean="0"/>
              <a:t>van rundvee</a:t>
            </a:r>
            <a:endParaRPr lang="nl-NL" dirty="0"/>
          </a:p>
        </p:txBody>
      </p:sp>
    </p:spTree>
    <p:extLst>
      <p:ext uri="{BB962C8B-B14F-4D97-AF65-F5344CB8AC3E}">
        <p14:creationId xmlns:p14="http://schemas.microsoft.com/office/powerpoint/2010/main" val="2125932720"/>
      </p:ext>
    </p:extLst>
  </p:cSld>
  <p:clrMapOvr>
    <a:masterClrMapping/>
  </p:clrMapOvr>
</p:sld>
</file>

<file path=ppt/theme/theme1.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r">
          <a:defRPr sz="1600" dirty="0" smtClean="0">
            <a:solidFill>
              <a:srgbClr val="1F9BDE"/>
            </a:solidFill>
            <a:latin typeface="DIN Condensed"/>
          </a:defRPr>
        </a:defPPr>
      </a:lstStyle>
    </a:txDef>
  </a:objectDefaults>
  <a:extraClrSchemeLst/>
  <a:extLst>
    <a:ext uri="{05A4C25C-085E-4340-85A3-A5531E510DB2}">
      <thm15:themeFamily xmlns:thm15="http://schemas.microsoft.com/office/thememl/2012/main" name="Template Ontwikkelcentrum" id="{58AA8E0B-BC53-5947-8014-EFF79423B6D5}" vid="{65046F71-7F92-7648-9609-8E30722A779F}"/>
    </a:ext>
  </a:extLst>
</a:theme>
</file>

<file path=ppt/theme/theme2.xml><?xml version="1.0" encoding="utf-8"?>
<a:theme xmlns:a="http://schemas.openxmlformats.org/drawingml/2006/main" name="Aangepast ontwerp">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Template Ontwikkelcentrum</Template>
  <TotalTime>137</TotalTime>
  <Words>299</Words>
  <Application>Microsoft Office PowerPoint</Application>
  <PresentationFormat>Breedbeeld</PresentationFormat>
  <Paragraphs>44</Paragraphs>
  <Slides>9</Slides>
  <Notes>1</Notes>
  <HiddenSlides>0</HiddenSlides>
  <MMClips>0</MMClips>
  <ScaleCrop>false</ScaleCrop>
  <HeadingPairs>
    <vt:vector size="6" baseType="variant">
      <vt:variant>
        <vt:lpstr>Gebruikte lettertypen</vt:lpstr>
      </vt:variant>
      <vt:variant>
        <vt:i4>6</vt:i4>
      </vt:variant>
      <vt:variant>
        <vt:lpstr>Thema</vt:lpstr>
      </vt:variant>
      <vt:variant>
        <vt:i4>2</vt:i4>
      </vt:variant>
      <vt:variant>
        <vt:lpstr>Diatitels</vt:lpstr>
      </vt:variant>
      <vt:variant>
        <vt:i4>9</vt:i4>
      </vt:variant>
    </vt:vector>
  </HeadingPairs>
  <TitlesOfParts>
    <vt:vector size="17" baseType="lpstr">
      <vt:lpstr>Arial</vt:lpstr>
      <vt:lpstr>Avenir Book</vt:lpstr>
      <vt:lpstr>Calibri</vt:lpstr>
      <vt:lpstr>Calibri Light</vt:lpstr>
      <vt:lpstr>DIN Condensed</vt:lpstr>
      <vt:lpstr>Wingdings</vt:lpstr>
      <vt:lpstr>Office-thema</vt:lpstr>
      <vt:lpstr>Aangepast ontwerp</vt:lpstr>
      <vt:lpstr>PowerPoint-presentatie</vt:lpstr>
      <vt:lpstr>Domesticatie</vt:lpstr>
      <vt:lpstr>Specialisatie</vt:lpstr>
      <vt:lpstr>Specialisatie melk</vt:lpstr>
      <vt:lpstr>Dubbeldoel</vt:lpstr>
      <vt:lpstr>Specialisatie vlees</vt:lpstr>
      <vt:lpstr>Specialisatie begrazing en  natuurbeheer</vt:lpstr>
      <vt:lpstr>Biologisch melkveebedrijf  Pelleboer</vt:lpstr>
      <vt:lpstr>Aan de slag</vt:lpstr>
    </vt:vector>
  </TitlesOfParts>
  <Company>Corporate Desktop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Marian Oskam</dc:creator>
  <cp:lastModifiedBy>Helanie Wikkerink - Aalders</cp:lastModifiedBy>
  <cp:revision>81</cp:revision>
  <dcterms:created xsi:type="dcterms:W3CDTF">2018-01-29T13:04:35Z</dcterms:created>
  <dcterms:modified xsi:type="dcterms:W3CDTF">2020-03-16T14:44:42Z</dcterms:modified>
</cp:coreProperties>
</file>